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7" r:id="rId4"/>
    <p:sldId id="274" r:id="rId5"/>
    <p:sldId id="258" r:id="rId6"/>
    <p:sldId id="276" r:id="rId7"/>
    <p:sldId id="260" r:id="rId8"/>
    <p:sldId id="261" r:id="rId9"/>
    <p:sldId id="267" r:id="rId10"/>
    <p:sldId id="268" r:id="rId11"/>
    <p:sldId id="259" r:id="rId12"/>
    <p:sldId id="262" r:id="rId13"/>
    <p:sldId id="275" r:id="rId14"/>
    <p:sldId id="269" r:id="rId15"/>
    <p:sldId id="270" r:id="rId16"/>
    <p:sldId id="271" r:id="rId17"/>
    <p:sldId id="272" r:id="rId18"/>
    <p:sldId id="263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02" autoAdjust="0"/>
    <p:restoredTop sz="80779" autoAdjust="0"/>
  </p:normalViewPr>
  <p:slideViewPr>
    <p:cSldViewPr snapToGrid="0">
      <p:cViewPr varScale="1">
        <p:scale>
          <a:sx n="69" d="100"/>
          <a:sy n="69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1D8DD-8912-4293-862B-13515F22671D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F1D78-B770-4D92-97C1-9D7BF87A6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3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r>
              <a:rPr lang="en-US" dirty="0"/>
              <a:t>Today I will be giving an introductory overview on a very hot topic in transportation field. I will be talking about the technology that drives autonomous vehicles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1D78-B770-4D92-97C1-9D7BF87A6A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about me, I am doing my PhD in transportation Engineering under Civil and Environmental Engineering Home. I had my masters in CSE.</a:t>
            </a:r>
          </a:p>
          <a:p>
            <a:r>
              <a:rPr lang="en-US" dirty="0"/>
              <a:t>Using my experiences, I have worked on several smart city projects and I will be introducing some terms related to the basics of Connected and Autonomous vehicle technologies.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1D78-B770-4D92-97C1-9D7BF87A6A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going over two primary technologies that will drive autonomous vehicles in tandem with manually driven vehicles, </a:t>
            </a:r>
          </a:p>
          <a:p>
            <a:pPr marL="228600" indent="-228600">
              <a:buAutoNum type="arabicParenBoth"/>
            </a:pPr>
            <a:r>
              <a:rPr lang="en-US" dirty="0"/>
              <a:t>on one side, we have autonomous vehicle technology</a:t>
            </a:r>
          </a:p>
          <a:p>
            <a:pPr marL="228600" indent="-228600">
              <a:buAutoNum type="arabicParenBoth"/>
            </a:pPr>
            <a:r>
              <a:rPr lang="en-US" dirty="0"/>
              <a:t>And, connected vehicle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1D78-B770-4D92-97C1-9D7BF87A6A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84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Together, they form what we call the Connected automated vehicle technology or CAV.</a:t>
            </a:r>
          </a:p>
          <a:p>
            <a:r>
              <a:rPr lang="en-US" dirty="0"/>
              <a:t>*pause*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1D78-B770-4D92-97C1-9D7BF87A6A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5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about one half of the lecture.</a:t>
            </a:r>
          </a:p>
          <a:p>
            <a:r>
              <a:rPr lang="en-US" dirty="0"/>
              <a:t>Autonomous vehicle</a:t>
            </a:r>
          </a:p>
          <a:p>
            <a:r>
              <a:rPr lang="en-US" dirty="0"/>
              <a:t>It would be a vehicle that would have the capability to make decisions like accelerating, braking, positioning and steering without actual human output.</a:t>
            </a:r>
          </a:p>
          <a:p>
            <a:r>
              <a:rPr lang="en-US" dirty="0"/>
              <a:t>Automated may not mean self driving necessarily and we will get to it in the next exercise.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1D78-B770-4D92-97C1-9D7BF87A6A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Broadly speaking, there are 5 levels of automation.</a:t>
            </a:r>
          </a:p>
          <a:p>
            <a:r>
              <a:rPr lang="en-US" dirty="0"/>
              <a:t>Level 1 is basically the most non-automated one, where the driving does all the task.</a:t>
            </a:r>
          </a:p>
          <a:p>
            <a:r>
              <a:rPr lang="en-US" dirty="0"/>
              <a:t>On the next level, we have some added features that you can find in almost all cars manufactured in recent times.</a:t>
            </a:r>
          </a:p>
          <a:p>
            <a:r>
              <a:rPr lang="en-US" dirty="0"/>
              <a:t>Then we go to level 3, a texting while driving level, if you want to call it that, where we need the driver, but the car itself is able to make decision at most times. </a:t>
            </a:r>
          </a:p>
          <a:p>
            <a:r>
              <a:rPr lang="en-US" dirty="0"/>
              <a:t>Then we get to the next level, one could do anything they want while the car does its job at most times.</a:t>
            </a:r>
          </a:p>
          <a:p>
            <a:r>
              <a:rPr lang="en-US" dirty="0"/>
              <a:t>And on to the final level, the car has the ability to do anything.</a:t>
            </a:r>
          </a:p>
          <a:p>
            <a:r>
              <a:rPr lang="en-US" dirty="0"/>
              <a:t>The common thing about all the levels is that a driver could always have the option to take control. *Pause*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1D78-B770-4D92-97C1-9D7BF87A6A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44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on a quick exercise, on the top left is a tesla model Y, with some self driving capability. Where do you think it falls?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1D78-B770-4D92-97C1-9D7BF87A6A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51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1D78-B770-4D92-97C1-9D7BF87A6A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3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we use the features from connected vehicle, where we have the necessary communications with the environment to have enough information to make self driving decisions.</a:t>
            </a:r>
          </a:p>
          <a:p>
            <a:r>
              <a:rPr lang="en-US" dirty="0"/>
              <a:t>On the other hand, we have the autonomous vehicle, that uses the information from connected vehicle technology and uses its own decision-making features to drive itself.</a:t>
            </a:r>
          </a:p>
          <a:p>
            <a:r>
              <a:rPr lang="en-US" dirty="0"/>
              <a:t>So, in tandem, we have the connected automated vehicle technology.</a:t>
            </a:r>
          </a:p>
          <a:p>
            <a:r>
              <a:rPr lang="en-US" dirty="0"/>
              <a:t>In the imaginary “next class”, we will talk more about how future smart cities will use these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1D78-B770-4D92-97C1-9D7BF87A6A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7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4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3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7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3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7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5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0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2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15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A0B54-4CA4-4F47-91F8-81E891F28C9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60968-4190-4565-B47C-7185AD99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072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Emerging Transportation Technologies: Connected and Autonomous Vehicle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CETL-8713</a:t>
            </a:r>
          </a:p>
          <a:p>
            <a:r>
              <a:rPr lang="en-US" dirty="0"/>
              <a:t>Somdut Roy</a:t>
            </a:r>
          </a:p>
        </p:txBody>
      </p:sp>
    </p:spTree>
    <p:extLst>
      <p:ext uri="{BB962C8B-B14F-4D97-AF65-F5344CB8AC3E}">
        <p14:creationId xmlns:p14="http://schemas.microsoft.com/office/powerpoint/2010/main" val="252044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87" y="731520"/>
            <a:ext cx="5405846" cy="1325563"/>
          </a:xfrm>
        </p:spPr>
        <p:txBody>
          <a:bodyPr/>
          <a:lstStyle/>
          <a:p>
            <a:r>
              <a:rPr lang="en-US" b="1" dirty="0"/>
              <a:t>Levels of Vehicle Automation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E66308B8-046E-4D26-8918-5C6CAC823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" y="2515050"/>
            <a:ext cx="12148834" cy="4168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524" y="29868"/>
            <a:ext cx="6084026" cy="27288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14903" y="2844116"/>
            <a:ext cx="1863634" cy="3765689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1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Connected Vehicles (CV)?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/>
          <a:lstStyle/>
          <a:p>
            <a:r>
              <a:rPr lang="en-US" dirty="0"/>
              <a:t>Wireless technology connecting vehicles to each other and to roadside infrastructure</a:t>
            </a:r>
          </a:p>
          <a:p>
            <a:endParaRPr lang="en-US" dirty="0"/>
          </a:p>
          <a:p>
            <a:r>
              <a:rPr lang="en-US" dirty="0"/>
              <a:t>Connections may be</a:t>
            </a:r>
          </a:p>
          <a:p>
            <a:pPr lvl="1"/>
            <a:r>
              <a:rPr lang="en-US" dirty="0"/>
              <a:t>Vehicle-to-Vehicle (V2V)</a:t>
            </a:r>
          </a:p>
          <a:p>
            <a:pPr lvl="1"/>
            <a:r>
              <a:rPr lang="en-US" dirty="0"/>
              <a:t>Vehicle-to-Infrastructure (V2I)</a:t>
            </a:r>
          </a:p>
          <a:p>
            <a:pPr lvl="1"/>
            <a:r>
              <a:rPr lang="en-US" dirty="0"/>
              <a:t>Vehicle-to-Other (V2X)</a:t>
            </a:r>
          </a:p>
          <a:p>
            <a:endParaRPr lang="en-US" dirty="0"/>
          </a:p>
        </p:txBody>
      </p:sp>
      <p:pic>
        <p:nvPicPr>
          <p:cNvPr id="4" name="Picture 2" descr="Image result for connected vehicles technology">
            <a:extLst>
              <a:ext uri="{FF2B5EF4-FFF2-40B4-BE49-F238E27FC236}">
                <a16:creationId xmlns:a16="http://schemas.microsoft.com/office/drawing/2014/main" id="{70CE5E25-6121-4651-A447-E0582D43C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2443706"/>
            <a:ext cx="5283289" cy="26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60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" y="0"/>
            <a:ext cx="8366760" cy="784406"/>
          </a:xfrm>
        </p:spPr>
        <p:txBody>
          <a:bodyPr>
            <a:normAutofit/>
          </a:bodyPr>
          <a:lstStyle/>
          <a:p>
            <a:r>
              <a:rPr lang="en-US" sz="4000" b="1" dirty="0"/>
              <a:t>Types of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645" y="784406"/>
            <a:ext cx="11893731" cy="14052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Vehicle-to-Vehicle (V2V): looking for surrounding cars, avoid collision, follow cars efficiently</a:t>
            </a:r>
          </a:p>
          <a:p>
            <a:r>
              <a:rPr lang="en-US" dirty="0"/>
              <a:t>Vehicle-to-Infrastructure (V2I): be aware of surroundings, respond to signals and road features</a:t>
            </a:r>
          </a:p>
          <a:p>
            <a:r>
              <a:rPr lang="en-US" dirty="0"/>
              <a:t>Vehicle-to-Other (V2X): look for Collison hazards, road tolls, queue warnings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3434" y="2381794"/>
            <a:ext cx="8366760" cy="784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Relevant CV Applications</a:t>
            </a:r>
          </a:p>
        </p:txBody>
      </p:sp>
      <p:sp>
        <p:nvSpPr>
          <p:cNvPr id="6" name="Oval 5"/>
          <p:cNvSpPr/>
          <p:nvPr/>
        </p:nvSpPr>
        <p:spPr>
          <a:xfrm>
            <a:off x="0" y="30238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V2I Safety</a:t>
            </a:r>
          </a:p>
        </p:txBody>
      </p:sp>
      <p:sp>
        <p:nvSpPr>
          <p:cNvPr id="7" name="Oval 6"/>
          <p:cNvSpPr/>
          <p:nvPr/>
        </p:nvSpPr>
        <p:spPr>
          <a:xfrm>
            <a:off x="4037978" y="36937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V2V Safety</a:t>
            </a:r>
          </a:p>
        </p:txBody>
      </p:sp>
      <p:sp>
        <p:nvSpPr>
          <p:cNvPr id="9" name="Oval 8"/>
          <p:cNvSpPr/>
          <p:nvPr/>
        </p:nvSpPr>
        <p:spPr>
          <a:xfrm>
            <a:off x="8182945" y="3371351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V2X</a:t>
            </a:r>
          </a:p>
        </p:txBody>
      </p:sp>
    </p:spTree>
    <p:extLst>
      <p:ext uri="{BB962C8B-B14F-4D97-AF65-F5344CB8AC3E}">
        <p14:creationId xmlns:p14="http://schemas.microsoft.com/office/powerpoint/2010/main" val="515988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" y="0"/>
            <a:ext cx="8366760" cy="784406"/>
          </a:xfrm>
        </p:spPr>
        <p:txBody>
          <a:bodyPr>
            <a:normAutofit/>
          </a:bodyPr>
          <a:lstStyle/>
          <a:p>
            <a:r>
              <a:rPr lang="en-US" sz="4000" b="1" dirty="0"/>
              <a:t>Types of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645" y="784406"/>
            <a:ext cx="11893731" cy="14052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Vehicle-to-Vehicle (V2V): looking for surrounding cars, avoid collision, follow cars efficiently</a:t>
            </a:r>
          </a:p>
          <a:p>
            <a:r>
              <a:rPr lang="en-US" dirty="0"/>
              <a:t>Vehicle-to-Infrastructure (V2I): be aware of surroundings, respond to signals and road features</a:t>
            </a:r>
          </a:p>
          <a:p>
            <a:r>
              <a:rPr lang="en-US" dirty="0"/>
              <a:t>Vehicle-to-Other (V2X): look for Collison hazards, road tolls, queue warnings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3434" y="2381794"/>
            <a:ext cx="8366760" cy="784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Relevant CV Applications</a:t>
            </a:r>
          </a:p>
        </p:txBody>
      </p:sp>
      <p:sp>
        <p:nvSpPr>
          <p:cNvPr id="6" name="Oval 5"/>
          <p:cNvSpPr/>
          <p:nvPr/>
        </p:nvSpPr>
        <p:spPr>
          <a:xfrm>
            <a:off x="0" y="30238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V2I Safety</a:t>
            </a:r>
          </a:p>
        </p:txBody>
      </p:sp>
      <p:sp>
        <p:nvSpPr>
          <p:cNvPr id="7" name="Oval 6"/>
          <p:cNvSpPr/>
          <p:nvPr/>
        </p:nvSpPr>
        <p:spPr>
          <a:xfrm>
            <a:off x="4037978" y="36937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V2V Safety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01747" y="2189661"/>
            <a:ext cx="6372808" cy="126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Red light violation warning</a:t>
            </a:r>
          </a:p>
          <a:p>
            <a:r>
              <a:rPr lang="en-US" sz="1500" b="1" dirty="0"/>
              <a:t>Motorist Advisories and warnings</a:t>
            </a:r>
          </a:p>
          <a:p>
            <a:r>
              <a:rPr lang="en-US" sz="1500" b="1" dirty="0"/>
              <a:t>Forward Collision warning</a:t>
            </a:r>
          </a:p>
          <a:p>
            <a:r>
              <a:rPr lang="en-US" sz="1500" b="1" dirty="0"/>
              <a:t>Curve Speed Warning</a:t>
            </a:r>
          </a:p>
        </p:txBody>
      </p:sp>
      <p:sp>
        <p:nvSpPr>
          <p:cNvPr id="9" name="Oval 8"/>
          <p:cNvSpPr/>
          <p:nvPr/>
        </p:nvSpPr>
        <p:spPr>
          <a:xfrm>
            <a:off x="8182945" y="3371351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V2X</a:t>
            </a:r>
          </a:p>
        </p:txBody>
      </p:sp>
      <p:pic>
        <p:nvPicPr>
          <p:cNvPr id="1026" name="Picture 2" descr="The Circle of Choice - The Three Tomato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7" b="35378"/>
          <a:stretch/>
        </p:blipFill>
        <p:spPr bwMode="auto">
          <a:xfrm rot="16200000">
            <a:off x="5321101" y="2642154"/>
            <a:ext cx="1405958" cy="3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201747" y="2116841"/>
            <a:ext cx="3091543" cy="13852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85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" y="0"/>
            <a:ext cx="8366760" cy="784406"/>
          </a:xfrm>
        </p:spPr>
        <p:txBody>
          <a:bodyPr>
            <a:normAutofit/>
          </a:bodyPr>
          <a:lstStyle/>
          <a:p>
            <a:r>
              <a:rPr lang="en-US" sz="4000" b="1" dirty="0"/>
              <a:t>Types of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645" y="784406"/>
            <a:ext cx="11893731" cy="14052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Vehicle-to-Vehicle (V2V): looking for surrounding cars, avoid collision, follow cars efficiently</a:t>
            </a:r>
          </a:p>
          <a:p>
            <a:r>
              <a:rPr lang="en-US" dirty="0"/>
              <a:t>Vehicle-to-Infrastructure (V2I): be aware of surroundings, respond to signals and road features</a:t>
            </a:r>
          </a:p>
          <a:p>
            <a:r>
              <a:rPr lang="en-US" dirty="0"/>
              <a:t>Vehicle-to-Other (V2X): look for Collison hazards, road tolls, queue warnings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3434" y="2381794"/>
            <a:ext cx="8366760" cy="784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Relevant CV Applications</a:t>
            </a:r>
          </a:p>
        </p:txBody>
      </p:sp>
      <p:sp>
        <p:nvSpPr>
          <p:cNvPr id="6" name="Oval 5"/>
          <p:cNvSpPr/>
          <p:nvPr/>
        </p:nvSpPr>
        <p:spPr>
          <a:xfrm>
            <a:off x="0" y="30238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V2I Safety</a:t>
            </a:r>
          </a:p>
        </p:txBody>
      </p:sp>
      <p:sp>
        <p:nvSpPr>
          <p:cNvPr id="7" name="Oval 6"/>
          <p:cNvSpPr/>
          <p:nvPr/>
        </p:nvSpPr>
        <p:spPr>
          <a:xfrm>
            <a:off x="4037978" y="36937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V2V Safety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01747" y="2189661"/>
            <a:ext cx="6372808" cy="126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Motorist Advisories and warnings</a:t>
            </a:r>
          </a:p>
          <a:p>
            <a:r>
              <a:rPr lang="en-US" sz="1500" b="1" dirty="0"/>
              <a:t>Forward Collision warning</a:t>
            </a:r>
          </a:p>
          <a:p>
            <a:r>
              <a:rPr lang="en-US" sz="1500" b="1" dirty="0"/>
              <a:t>Curve Speed Warning</a:t>
            </a:r>
          </a:p>
        </p:txBody>
      </p:sp>
      <p:sp>
        <p:nvSpPr>
          <p:cNvPr id="9" name="Oval 8"/>
          <p:cNvSpPr/>
          <p:nvPr/>
        </p:nvSpPr>
        <p:spPr>
          <a:xfrm>
            <a:off x="8182945" y="3371351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V2X</a:t>
            </a:r>
          </a:p>
        </p:txBody>
      </p:sp>
      <p:pic>
        <p:nvPicPr>
          <p:cNvPr id="1026" name="Picture 2" descr="The Circle of Choice - The Three Tomato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7" b="35378"/>
          <a:stretch/>
        </p:blipFill>
        <p:spPr bwMode="auto">
          <a:xfrm rot="16200000">
            <a:off x="5321101" y="2642154"/>
            <a:ext cx="1405958" cy="3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95992" y="2116841"/>
            <a:ext cx="3091543" cy="13852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48323" y="3460882"/>
            <a:ext cx="3566471" cy="409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Red light violation warning</a:t>
            </a:r>
          </a:p>
        </p:txBody>
      </p:sp>
    </p:spTree>
    <p:extLst>
      <p:ext uri="{BB962C8B-B14F-4D97-AF65-F5344CB8AC3E}">
        <p14:creationId xmlns:p14="http://schemas.microsoft.com/office/powerpoint/2010/main" val="166378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" y="0"/>
            <a:ext cx="8366760" cy="784406"/>
          </a:xfrm>
        </p:spPr>
        <p:txBody>
          <a:bodyPr>
            <a:normAutofit/>
          </a:bodyPr>
          <a:lstStyle/>
          <a:p>
            <a:r>
              <a:rPr lang="en-US" sz="4000" b="1" dirty="0"/>
              <a:t>Types of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645" y="784406"/>
            <a:ext cx="11893731" cy="14052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Vehicle-to-Vehicle (V2V): looking for surrounding cars, avoid collision, follow cars efficiently</a:t>
            </a:r>
          </a:p>
          <a:p>
            <a:r>
              <a:rPr lang="en-US" dirty="0"/>
              <a:t>Vehicle-to-Infrastructure (V2I): be aware of surroundings, respond to signals and road features</a:t>
            </a:r>
          </a:p>
          <a:p>
            <a:r>
              <a:rPr lang="en-US" dirty="0"/>
              <a:t>Vehicle-to-Other (V2X): look for Collison hazards, road tolls, queue warnings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3434" y="2381794"/>
            <a:ext cx="8366760" cy="784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Relevant CV Applications</a:t>
            </a:r>
          </a:p>
        </p:txBody>
      </p:sp>
      <p:sp>
        <p:nvSpPr>
          <p:cNvPr id="6" name="Oval 5"/>
          <p:cNvSpPr/>
          <p:nvPr/>
        </p:nvSpPr>
        <p:spPr>
          <a:xfrm>
            <a:off x="0" y="30238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V2I Safety</a:t>
            </a:r>
          </a:p>
        </p:txBody>
      </p:sp>
      <p:sp>
        <p:nvSpPr>
          <p:cNvPr id="7" name="Oval 6"/>
          <p:cNvSpPr/>
          <p:nvPr/>
        </p:nvSpPr>
        <p:spPr>
          <a:xfrm>
            <a:off x="4037978" y="36937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V2V Safety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01747" y="2189661"/>
            <a:ext cx="6372808" cy="126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Forward Collision warning</a:t>
            </a:r>
          </a:p>
          <a:p>
            <a:r>
              <a:rPr lang="en-US" sz="1500" b="1" dirty="0"/>
              <a:t>Curve Speed Warning</a:t>
            </a:r>
          </a:p>
        </p:txBody>
      </p:sp>
      <p:sp>
        <p:nvSpPr>
          <p:cNvPr id="9" name="Oval 8"/>
          <p:cNvSpPr/>
          <p:nvPr/>
        </p:nvSpPr>
        <p:spPr>
          <a:xfrm>
            <a:off x="8182945" y="3371351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V2X</a:t>
            </a:r>
          </a:p>
        </p:txBody>
      </p:sp>
      <p:pic>
        <p:nvPicPr>
          <p:cNvPr id="1026" name="Picture 2" descr="The Circle of Choice - The Three Tomato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7" b="35378"/>
          <a:stretch/>
        </p:blipFill>
        <p:spPr bwMode="auto">
          <a:xfrm rot="16200000">
            <a:off x="5321101" y="2642154"/>
            <a:ext cx="1405958" cy="3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89470" y="2113145"/>
            <a:ext cx="3091543" cy="13852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48323" y="3460882"/>
            <a:ext cx="3566471" cy="409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Red light violation warning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657096" y="5471342"/>
            <a:ext cx="5617029" cy="466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Motorist Advisories and warnings</a:t>
            </a:r>
          </a:p>
        </p:txBody>
      </p:sp>
    </p:spTree>
    <p:extLst>
      <p:ext uri="{BB962C8B-B14F-4D97-AF65-F5344CB8AC3E}">
        <p14:creationId xmlns:p14="http://schemas.microsoft.com/office/powerpoint/2010/main" val="3849778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" y="0"/>
            <a:ext cx="8366760" cy="784406"/>
          </a:xfrm>
        </p:spPr>
        <p:txBody>
          <a:bodyPr>
            <a:normAutofit/>
          </a:bodyPr>
          <a:lstStyle/>
          <a:p>
            <a:r>
              <a:rPr lang="en-US" sz="4000" b="1" dirty="0"/>
              <a:t>Types of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645" y="784406"/>
            <a:ext cx="11893731" cy="14052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Vehicle-to-Vehicle (V2V): looking for surrounding cars, avoid collision, follow cars efficiently</a:t>
            </a:r>
          </a:p>
          <a:p>
            <a:r>
              <a:rPr lang="en-US" dirty="0"/>
              <a:t>Vehicle-to-Infrastructure (V2I): be aware of surroundings, respond to signals and road features</a:t>
            </a:r>
          </a:p>
          <a:p>
            <a:r>
              <a:rPr lang="en-US" dirty="0"/>
              <a:t>Vehicle-to-Other (V2X): look for Collison hazards, road tolls, queue warnings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3434" y="2381794"/>
            <a:ext cx="8366760" cy="784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Relevant CV Applications</a:t>
            </a:r>
          </a:p>
        </p:txBody>
      </p:sp>
      <p:sp>
        <p:nvSpPr>
          <p:cNvPr id="6" name="Oval 5"/>
          <p:cNvSpPr/>
          <p:nvPr/>
        </p:nvSpPr>
        <p:spPr>
          <a:xfrm>
            <a:off x="0" y="30238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V2I Safety</a:t>
            </a:r>
          </a:p>
        </p:txBody>
      </p:sp>
      <p:sp>
        <p:nvSpPr>
          <p:cNvPr id="7" name="Oval 6"/>
          <p:cNvSpPr/>
          <p:nvPr/>
        </p:nvSpPr>
        <p:spPr>
          <a:xfrm>
            <a:off x="4037978" y="36937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V2V Safety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01747" y="2189661"/>
            <a:ext cx="2455349" cy="492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Curve Speed Warning</a:t>
            </a:r>
          </a:p>
        </p:txBody>
      </p:sp>
      <p:sp>
        <p:nvSpPr>
          <p:cNvPr id="9" name="Oval 8"/>
          <p:cNvSpPr/>
          <p:nvPr/>
        </p:nvSpPr>
        <p:spPr>
          <a:xfrm>
            <a:off x="8182945" y="3371351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V2X</a:t>
            </a:r>
          </a:p>
        </p:txBody>
      </p:sp>
      <p:pic>
        <p:nvPicPr>
          <p:cNvPr id="1026" name="Picture 2" descr="The Circle of Choice - The Three Tomato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7" b="35378"/>
          <a:stretch/>
        </p:blipFill>
        <p:spPr bwMode="auto">
          <a:xfrm rot="16200000">
            <a:off x="5321101" y="2642154"/>
            <a:ext cx="1405958" cy="3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206257" y="2114274"/>
            <a:ext cx="3091543" cy="13852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48323" y="3460882"/>
            <a:ext cx="3566471" cy="409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Red light violation warning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657096" y="5471342"/>
            <a:ext cx="5617029" cy="466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Motorist Advisories and warnings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19725" y="4216326"/>
            <a:ext cx="2773065" cy="337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Forward Collision warning</a:t>
            </a:r>
          </a:p>
        </p:txBody>
      </p:sp>
    </p:spTree>
    <p:extLst>
      <p:ext uri="{BB962C8B-B14F-4D97-AF65-F5344CB8AC3E}">
        <p14:creationId xmlns:p14="http://schemas.microsoft.com/office/powerpoint/2010/main" val="49514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" y="0"/>
            <a:ext cx="8366760" cy="784406"/>
          </a:xfrm>
        </p:spPr>
        <p:txBody>
          <a:bodyPr>
            <a:normAutofit/>
          </a:bodyPr>
          <a:lstStyle/>
          <a:p>
            <a:r>
              <a:rPr lang="en-US" sz="4000" b="1" dirty="0"/>
              <a:t>Types of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645" y="784406"/>
            <a:ext cx="11893731" cy="14052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Vehicle-to-Vehicle (V2V): looking for surrounding cars, avoid collision, follow cars efficiently</a:t>
            </a:r>
          </a:p>
          <a:p>
            <a:r>
              <a:rPr lang="en-US" dirty="0"/>
              <a:t>Vehicle-to-Infrastructure (V2I): be aware of surroundings, respond to signals and road features</a:t>
            </a:r>
          </a:p>
          <a:p>
            <a:r>
              <a:rPr lang="en-US" dirty="0"/>
              <a:t>Vehicle-to-Other (V2X): look for Collison hazards, road tolls, queue warnings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3434" y="2381794"/>
            <a:ext cx="8366760" cy="784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Relevant CV Applications</a:t>
            </a:r>
          </a:p>
        </p:txBody>
      </p:sp>
      <p:sp>
        <p:nvSpPr>
          <p:cNvPr id="6" name="Oval 5"/>
          <p:cNvSpPr/>
          <p:nvPr/>
        </p:nvSpPr>
        <p:spPr>
          <a:xfrm>
            <a:off x="0" y="30238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V2I Safety</a:t>
            </a:r>
          </a:p>
        </p:txBody>
      </p:sp>
      <p:sp>
        <p:nvSpPr>
          <p:cNvPr id="7" name="Oval 6"/>
          <p:cNvSpPr/>
          <p:nvPr/>
        </p:nvSpPr>
        <p:spPr>
          <a:xfrm>
            <a:off x="4037978" y="3693743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V2V Safety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8323" y="3771895"/>
            <a:ext cx="2455349" cy="492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Curve Speed Warning</a:t>
            </a:r>
          </a:p>
        </p:txBody>
      </p:sp>
      <p:sp>
        <p:nvSpPr>
          <p:cNvPr id="9" name="Oval 8"/>
          <p:cNvSpPr/>
          <p:nvPr/>
        </p:nvSpPr>
        <p:spPr>
          <a:xfrm>
            <a:off x="8182945" y="3371351"/>
            <a:ext cx="4037978" cy="304246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V2X</a:t>
            </a:r>
          </a:p>
        </p:txBody>
      </p:sp>
      <p:pic>
        <p:nvPicPr>
          <p:cNvPr id="1026" name="Picture 2" descr="The Circle of Choice - The Three Tomato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7" b="35378"/>
          <a:stretch/>
        </p:blipFill>
        <p:spPr bwMode="auto">
          <a:xfrm rot="16200000">
            <a:off x="5321101" y="2642154"/>
            <a:ext cx="1405958" cy="3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95992" y="2116841"/>
            <a:ext cx="3091543" cy="13852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48323" y="3460882"/>
            <a:ext cx="3566471" cy="409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Red light violation warning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657096" y="5471342"/>
            <a:ext cx="5617029" cy="466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Motorist Advisories and warnings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19725" y="4216326"/>
            <a:ext cx="2773065" cy="337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Forward Collision warning</a:t>
            </a:r>
          </a:p>
        </p:txBody>
      </p:sp>
    </p:spTree>
    <p:extLst>
      <p:ext uri="{BB962C8B-B14F-4D97-AF65-F5344CB8AC3E}">
        <p14:creationId xmlns:p14="http://schemas.microsoft.com/office/powerpoint/2010/main" val="198230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Summary: CAV = CV + AV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523B7608-897D-4FCD-8478-E5B77B0AD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863" b="-1"/>
          <a:stretch/>
        </p:blipFill>
        <p:spPr>
          <a:xfrm>
            <a:off x="838199" y="1382751"/>
            <a:ext cx="9620793" cy="48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11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quently Asked Questions - Forge Resources Grou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16" y="1270843"/>
            <a:ext cx="6833053" cy="413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44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068" y="121285"/>
            <a:ext cx="10515600" cy="1325563"/>
          </a:xfrm>
        </p:spPr>
        <p:txBody>
          <a:bodyPr/>
          <a:lstStyle/>
          <a:p>
            <a:r>
              <a:rPr lang="en-US" b="1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280" y="1520825"/>
            <a:ext cx="4900749" cy="4351338"/>
          </a:xfrm>
        </p:spPr>
        <p:txBody>
          <a:bodyPr/>
          <a:lstStyle/>
          <a:p>
            <a:r>
              <a:rPr lang="en-US" dirty="0"/>
              <a:t>PhD Student at Transportation Engineering (CEE)</a:t>
            </a:r>
          </a:p>
          <a:p>
            <a:r>
              <a:rPr lang="en-US" dirty="0"/>
              <a:t>MS in Computational Science and Engineering (2019)</a:t>
            </a:r>
          </a:p>
          <a:p>
            <a:r>
              <a:rPr lang="en-US" b="1" dirty="0"/>
              <a:t>Research interests</a:t>
            </a:r>
            <a:r>
              <a:rPr lang="en-US" dirty="0"/>
              <a:t>: Smart Cities, Autonomous and Connected Vehicle 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77" y="1446848"/>
            <a:ext cx="4414251" cy="44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7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Introduce the concepts and state of Emerging Technologies</a:t>
            </a:r>
          </a:p>
          <a:p>
            <a:pPr lvl="1"/>
            <a:r>
              <a:rPr lang="en-US" sz="3200" dirty="0"/>
              <a:t>Autonomous vehicle (AV) technology</a:t>
            </a:r>
          </a:p>
          <a:p>
            <a:pPr lvl="2"/>
            <a:r>
              <a:rPr lang="en-US" sz="2800" dirty="0"/>
              <a:t>Levels of automation</a:t>
            </a:r>
          </a:p>
          <a:p>
            <a:pPr lvl="1"/>
            <a:r>
              <a:rPr lang="en-US" sz="3200" dirty="0"/>
              <a:t>Connected vehicle (CV) technology</a:t>
            </a:r>
          </a:p>
          <a:p>
            <a:pPr lvl="2"/>
            <a:r>
              <a:rPr lang="en-US" sz="2800" dirty="0"/>
              <a:t>Types of connections</a:t>
            </a:r>
          </a:p>
          <a:p>
            <a:pPr lvl="2"/>
            <a:r>
              <a:rPr lang="en-US" sz="2800" dirty="0"/>
              <a:t>Features of this technology</a:t>
            </a:r>
          </a:p>
          <a:p>
            <a:pPr marL="914400" lvl="2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19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Introduce the concepts and state of Emerging Technologies</a:t>
            </a:r>
          </a:p>
          <a:p>
            <a:pPr lvl="1"/>
            <a:r>
              <a:rPr lang="en-US" sz="3200" dirty="0"/>
              <a:t>Autonomous vehicle (AV) technology</a:t>
            </a:r>
          </a:p>
          <a:p>
            <a:pPr lvl="2"/>
            <a:r>
              <a:rPr lang="en-US" sz="2800" dirty="0"/>
              <a:t>Levels of automation</a:t>
            </a:r>
          </a:p>
          <a:p>
            <a:pPr lvl="1"/>
            <a:r>
              <a:rPr lang="en-US" sz="3200" dirty="0"/>
              <a:t>Connected vehicle (CV) technology</a:t>
            </a:r>
          </a:p>
          <a:p>
            <a:pPr lvl="2"/>
            <a:r>
              <a:rPr lang="en-US" sz="2800" dirty="0"/>
              <a:t>Types of connections</a:t>
            </a:r>
          </a:p>
          <a:p>
            <a:pPr lvl="2"/>
            <a:r>
              <a:rPr lang="en-US" sz="2800" dirty="0"/>
              <a:t>Features of this technology</a:t>
            </a:r>
          </a:p>
          <a:p>
            <a:pPr marL="914400" lvl="2" indent="0">
              <a:buNone/>
            </a:pPr>
            <a:endParaRPr lang="en-US" sz="28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E230596-FD30-4C77-8417-F5C30E0A4C60}"/>
              </a:ext>
            </a:extLst>
          </p:cNvPr>
          <p:cNvSpPr/>
          <p:nvPr/>
        </p:nvSpPr>
        <p:spPr>
          <a:xfrm>
            <a:off x="7660888" y="2955073"/>
            <a:ext cx="267629" cy="2408664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A2BE64-8C92-474E-96D8-DAC7DB775D75}"/>
              </a:ext>
            </a:extLst>
          </p:cNvPr>
          <p:cNvSpPr txBox="1">
            <a:spLocks/>
          </p:cNvSpPr>
          <p:nvPr/>
        </p:nvSpPr>
        <p:spPr>
          <a:xfrm>
            <a:off x="8519531" y="3112005"/>
            <a:ext cx="3256157" cy="225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Connected Automated vehicle(CAV) technology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499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080" y="103869"/>
            <a:ext cx="10021389" cy="11327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do we mean by Emerging technologies?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7491" y="1407479"/>
            <a:ext cx="9315449" cy="4043042"/>
          </a:xfrm>
        </p:spPr>
        <p:txBody>
          <a:bodyPr>
            <a:normAutofit/>
          </a:bodyPr>
          <a:lstStyle/>
          <a:p>
            <a:r>
              <a:rPr lang="en-US" sz="2400" b="1" dirty="0"/>
              <a:t>Connected Automated Vehicles</a:t>
            </a:r>
          </a:p>
          <a:p>
            <a:endParaRPr lang="en-US" sz="2400" dirty="0"/>
          </a:p>
          <a:p>
            <a:r>
              <a:rPr lang="en-US" sz="2400" b="1" dirty="0"/>
              <a:t>Smart Cities</a:t>
            </a:r>
            <a:r>
              <a:rPr lang="en-US" sz="2400" dirty="0"/>
              <a:t>: A controlled environment that uses these features</a:t>
            </a:r>
          </a:p>
          <a:p>
            <a:endParaRPr lang="en-US" sz="2400" dirty="0"/>
          </a:p>
          <a:p>
            <a:r>
              <a:rPr lang="en-US" sz="2400" b="1" dirty="0"/>
              <a:t>Mobility as a Service</a:t>
            </a:r>
            <a:r>
              <a:rPr lang="en-US" sz="2400" dirty="0"/>
              <a:t>: Different ride-hailing services: Lyft, Uber; how they fall in the “smart” ecosystem</a:t>
            </a:r>
          </a:p>
          <a:p>
            <a:endParaRPr lang="en-US" sz="2400" dirty="0"/>
          </a:p>
          <a:p>
            <a:r>
              <a:rPr lang="en-US" sz="2400" b="1" dirty="0"/>
              <a:t>Big Data</a:t>
            </a:r>
            <a:r>
              <a:rPr lang="en-US" sz="2400" dirty="0"/>
              <a:t>: Use of high-volume data (~TB) in real time from multiple sources to make the smart city functions possible</a:t>
            </a:r>
          </a:p>
          <a:p>
            <a:endParaRPr lang="en-US" sz="2400" dirty="0"/>
          </a:p>
        </p:txBody>
      </p:sp>
      <p:pic>
        <p:nvPicPr>
          <p:cNvPr id="4" name="Picture 2" descr="J:\LEwing\2011factsheets\11811_to_be_printed\ITS FACT SHEET PRINT FILES 01.18.2011\JPO-029 V2V SAFETY V.1.0\029 LINKS\RealTimeINTEGRATED SIGNALS.jpg">
            <a:extLst>
              <a:ext uri="{FF2B5EF4-FFF2-40B4-BE49-F238E27FC236}">
                <a16:creationId xmlns:a16="http://schemas.microsoft.com/office/drawing/2014/main" id="{18B6CA2A-FC6E-4579-A44B-7E07414B5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4" t="9091" r="44826" b="-1"/>
          <a:stretch/>
        </p:blipFill>
        <p:spPr bwMode="auto">
          <a:xfrm>
            <a:off x="0" y="0"/>
            <a:ext cx="3030583" cy="6883274"/>
          </a:xfrm>
          <a:custGeom>
            <a:avLst/>
            <a:gdLst>
              <a:gd name="connsiteX0" fmla="*/ 0 w 2734056"/>
              <a:gd name="connsiteY0" fmla="*/ 0 h 6858000"/>
              <a:gd name="connsiteX1" fmla="*/ 1674254 w 2734056"/>
              <a:gd name="connsiteY1" fmla="*/ 0 h 6858000"/>
              <a:gd name="connsiteX2" fmla="*/ 2734056 w 2734056"/>
              <a:gd name="connsiteY2" fmla="*/ 6850199 h 6858000"/>
              <a:gd name="connsiteX3" fmla="*/ 2734056 w 2734056"/>
              <a:gd name="connsiteY3" fmla="*/ 6858000 h 6858000"/>
              <a:gd name="connsiteX4" fmla="*/ 461457 w 2734056"/>
              <a:gd name="connsiteY4" fmla="*/ 6858000 h 6858000"/>
              <a:gd name="connsiteX5" fmla="*/ 0 w 2734056"/>
              <a:gd name="connsiteY5" fmla="*/ 41341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28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080" y="103869"/>
            <a:ext cx="10021389" cy="11327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do we mean by Emerging technologies?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7491" y="1407479"/>
            <a:ext cx="9315449" cy="4043042"/>
          </a:xfrm>
        </p:spPr>
        <p:txBody>
          <a:bodyPr>
            <a:normAutofit/>
          </a:bodyPr>
          <a:lstStyle/>
          <a:p>
            <a:r>
              <a:rPr lang="en-US" sz="2400" b="1" dirty="0"/>
              <a:t>Connected Automated Vehicles</a:t>
            </a:r>
          </a:p>
          <a:p>
            <a:endParaRPr lang="en-US" sz="2400" dirty="0"/>
          </a:p>
          <a:p>
            <a:r>
              <a:rPr lang="en-US" sz="2400" b="1" dirty="0"/>
              <a:t>Smart Cities</a:t>
            </a:r>
            <a:r>
              <a:rPr lang="en-US" sz="2400" dirty="0"/>
              <a:t>: A controlled environment that uses these features</a:t>
            </a:r>
          </a:p>
          <a:p>
            <a:endParaRPr lang="en-US" sz="2400" dirty="0"/>
          </a:p>
          <a:p>
            <a:r>
              <a:rPr lang="en-US" sz="2400" b="1" dirty="0"/>
              <a:t>Mobility as a Service</a:t>
            </a:r>
            <a:r>
              <a:rPr lang="en-US" sz="2400" dirty="0"/>
              <a:t>: Different ride-hailing services: Lyft, Uber; how they fall in the “smart” ecosystem</a:t>
            </a:r>
          </a:p>
          <a:p>
            <a:endParaRPr lang="en-US" sz="2400" dirty="0"/>
          </a:p>
          <a:p>
            <a:r>
              <a:rPr lang="en-US" sz="2400" b="1" dirty="0"/>
              <a:t>Big Data</a:t>
            </a:r>
            <a:r>
              <a:rPr lang="en-US" sz="2400" dirty="0"/>
              <a:t>: Use of high-volume data (~TB) in real time from multiple sources to make the smart city functions possible</a:t>
            </a:r>
          </a:p>
          <a:p>
            <a:endParaRPr lang="en-US" sz="2400" dirty="0"/>
          </a:p>
        </p:txBody>
      </p:sp>
      <p:pic>
        <p:nvPicPr>
          <p:cNvPr id="4" name="Picture 2" descr="J:\LEwing\2011factsheets\11811_to_be_printed\ITS FACT SHEET PRINT FILES 01.18.2011\JPO-029 V2V SAFETY V.1.0\029 LINKS\RealTimeINTEGRATED SIGNALS.jpg">
            <a:extLst>
              <a:ext uri="{FF2B5EF4-FFF2-40B4-BE49-F238E27FC236}">
                <a16:creationId xmlns:a16="http://schemas.microsoft.com/office/drawing/2014/main" id="{18B6CA2A-FC6E-4579-A44B-7E07414B5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4" t="9091" r="44826" b="-1"/>
          <a:stretch/>
        </p:blipFill>
        <p:spPr bwMode="auto">
          <a:xfrm>
            <a:off x="0" y="0"/>
            <a:ext cx="3030583" cy="6883274"/>
          </a:xfrm>
          <a:custGeom>
            <a:avLst/>
            <a:gdLst>
              <a:gd name="connsiteX0" fmla="*/ 0 w 2734056"/>
              <a:gd name="connsiteY0" fmla="*/ 0 h 6858000"/>
              <a:gd name="connsiteX1" fmla="*/ 1674254 w 2734056"/>
              <a:gd name="connsiteY1" fmla="*/ 0 h 6858000"/>
              <a:gd name="connsiteX2" fmla="*/ 2734056 w 2734056"/>
              <a:gd name="connsiteY2" fmla="*/ 6850199 h 6858000"/>
              <a:gd name="connsiteX3" fmla="*/ 2734056 w 2734056"/>
              <a:gd name="connsiteY3" fmla="*/ 6858000 h 6858000"/>
              <a:gd name="connsiteX4" fmla="*/ 461457 w 2734056"/>
              <a:gd name="connsiteY4" fmla="*/ 6858000 h 6858000"/>
              <a:gd name="connsiteX5" fmla="*/ 0 w 2734056"/>
              <a:gd name="connsiteY5" fmla="*/ 41341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5EFC7C24-CAD8-4195-BEEC-994186BB0887}"/>
              </a:ext>
            </a:extLst>
          </p:cNvPr>
          <p:cNvSpPr/>
          <p:nvPr/>
        </p:nvSpPr>
        <p:spPr>
          <a:xfrm>
            <a:off x="2631370" y="1236619"/>
            <a:ext cx="5575927" cy="848658"/>
          </a:xfrm>
          <a:prstGeom prst="round2Diag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1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Autonomous Vehicles (AV)?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4189" cy="4351338"/>
          </a:xfrm>
        </p:spPr>
        <p:txBody>
          <a:bodyPr/>
          <a:lstStyle/>
          <a:p>
            <a:r>
              <a:rPr lang="en-US" dirty="0"/>
              <a:t>Automated vehicles use on-board sensors, cameras, global positioning, and telecommunications to help perform safety-critical driving functions such as steering, acceleration and braking - without direct driver input</a:t>
            </a:r>
          </a:p>
          <a:p>
            <a:r>
              <a:rPr lang="en-US" dirty="0"/>
              <a:t>Automated does not always mean self-driving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Connected Vehicle Technology">
            <a:extLst>
              <a:ext uri="{FF2B5EF4-FFF2-40B4-BE49-F238E27FC236}">
                <a16:creationId xmlns:a16="http://schemas.microsoft.com/office/drawing/2014/main" id="{5AD6222C-5668-4E70-9B86-5DA55EA2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67951"/>
            <a:ext cx="5486400" cy="31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43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" y="0"/>
            <a:ext cx="10515600" cy="1325563"/>
          </a:xfrm>
        </p:spPr>
        <p:txBody>
          <a:bodyPr/>
          <a:lstStyle/>
          <a:p>
            <a:r>
              <a:rPr lang="en-US" b="1" dirty="0"/>
              <a:t>Levels of Vehicle Automation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E66308B8-046E-4D26-8918-5C6CAC823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" y="1387501"/>
            <a:ext cx="12148834" cy="41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6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87" y="731520"/>
            <a:ext cx="5405846" cy="1325563"/>
          </a:xfrm>
        </p:spPr>
        <p:txBody>
          <a:bodyPr/>
          <a:lstStyle/>
          <a:p>
            <a:r>
              <a:rPr lang="en-US" b="1" dirty="0"/>
              <a:t>Levels of Vehicle Automation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E66308B8-046E-4D26-8918-5C6CAC823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" y="2515050"/>
            <a:ext cx="12148834" cy="4168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524" y="29868"/>
            <a:ext cx="6084026" cy="27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5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1214</Words>
  <Application>Microsoft Office PowerPoint</Application>
  <PresentationFormat>Widescreen</PresentationFormat>
  <Paragraphs>154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Emerging Transportation Technologies: Connected and Autonomous Vehicle Technology</vt:lpstr>
      <vt:lpstr>About Me</vt:lpstr>
      <vt:lpstr>Class Purpose</vt:lpstr>
      <vt:lpstr>Class Purpose</vt:lpstr>
      <vt:lpstr>What do we mean by Emerging technologies?</vt:lpstr>
      <vt:lpstr>What do we mean by Emerging technologies?</vt:lpstr>
      <vt:lpstr>What are Autonomous Vehicles (AV)?</vt:lpstr>
      <vt:lpstr>Levels of Vehicle Automation</vt:lpstr>
      <vt:lpstr>Levels of Vehicle Automation</vt:lpstr>
      <vt:lpstr>Levels of Vehicle Automation</vt:lpstr>
      <vt:lpstr>What are Connected Vehicles (CV)?</vt:lpstr>
      <vt:lpstr>Types of Connections</vt:lpstr>
      <vt:lpstr>Types of Connections</vt:lpstr>
      <vt:lpstr>Types of Connections</vt:lpstr>
      <vt:lpstr>Types of Connections</vt:lpstr>
      <vt:lpstr>Types of Connections</vt:lpstr>
      <vt:lpstr>Types of Connections</vt:lpstr>
      <vt:lpstr>Summary: CAV = CV + AV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Technologies: Connected and Autonomous Vehicle Technology</dc:title>
  <dc:creator>Roy, Somdut</dc:creator>
  <cp:lastModifiedBy>Roy, Somdut</cp:lastModifiedBy>
  <cp:revision>19</cp:revision>
  <dcterms:created xsi:type="dcterms:W3CDTF">2021-04-19T00:47:44Z</dcterms:created>
  <dcterms:modified xsi:type="dcterms:W3CDTF">2021-04-21T22:09:33Z</dcterms:modified>
</cp:coreProperties>
</file>